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9" r:id="rId2"/>
    <p:sldId id="258" r:id="rId3"/>
    <p:sldId id="273" r:id="rId4"/>
    <p:sldId id="268" r:id="rId5"/>
    <p:sldId id="271" r:id="rId6"/>
    <p:sldId id="274" r:id="rId7"/>
    <p:sldId id="275" r:id="rId8"/>
    <p:sldId id="276" r:id="rId9"/>
    <p:sldId id="302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98" r:id="rId22"/>
    <p:sldId id="300" r:id="rId23"/>
    <p:sldId id="29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01" r:id="rId32"/>
    <p:sldId id="295" r:id="rId33"/>
    <p:sldId id="296" r:id="rId34"/>
    <p:sldId id="270" r:id="rId35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7"/>
    </p:embeddedFont>
    <p:embeddedFont>
      <p:font typeface="나눔스퀘어 Bold" panose="020B0600000101010101" pitchFamily="50" charset="-127"/>
      <p:bold r:id="rId38"/>
    </p:embeddedFont>
    <p:embeddedFont>
      <p:font typeface="Noto Sans KR Regular" panose="020B0600000101010101" charset="-127"/>
      <p:regular r:id="rId39"/>
    </p:embeddedFont>
    <p:embeddedFont>
      <p:font typeface="Noto Sans KR Bold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Noto Sans KR Black" panose="020B0A00000000000000" pitchFamily="34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E1"/>
    <a:srgbClr val="575757"/>
    <a:srgbClr val="0170BF"/>
    <a:srgbClr val="595959"/>
    <a:srgbClr val="7F7F7F"/>
    <a:srgbClr val="EEEEEE"/>
    <a:srgbClr val="AEAEAE"/>
    <a:srgbClr val="626262"/>
    <a:srgbClr val="D9D9D9"/>
    <a:srgbClr val="44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1533429"/>
            <a:ext cx="4686300" cy="3638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5221" y="4904795"/>
            <a:ext cx="2061558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California Housing Price</a:t>
            </a:r>
            <a:endParaRPr lang="ko-KR" altLang="en-US" sz="15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90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46" y="1916987"/>
            <a:ext cx="4282952" cy="35357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11" y="1497855"/>
            <a:ext cx="59531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68" y="1773224"/>
            <a:ext cx="4002864" cy="352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69" y="2556923"/>
            <a:ext cx="9045062" cy="17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6" y="1962757"/>
            <a:ext cx="8775259" cy="24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033" y="2324133"/>
            <a:ext cx="4255933" cy="19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3128962"/>
            <a:ext cx="3067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5594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가져오기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669738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데이터 구조 훑어보기</a:t>
            </a:r>
            <a:endParaRPr lang="en-US" altLang="ko-KR" sz="15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9" y="995187"/>
            <a:ext cx="6225571" cy="46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03" y="1695521"/>
            <a:ext cx="7535393" cy="34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73" y="2174349"/>
            <a:ext cx="8666452" cy="23598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0002"/>
          <a:stretch/>
        </p:blipFill>
        <p:spPr>
          <a:xfrm>
            <a:off x="1384435" y="2171068"/>
            <a:ext cx="9371651" cy="23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</a:t>
            </a:r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498432" y="1265902"/>
            <a:ext cx="2540247" cy="707886"/>
            <a:chOff x="6133506" y="362176"/>
            <a:chExt cx="2540247" cy="70788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17411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큰 그림 보기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498432" y="3280703"/>
            <a:ext cx="2764218" cy="707886"/>
            <a:chOff x="6136328" y="3043535"/>
            <a:chExt cx="2764218" cy="70788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6498432" y="2273303"/>
            <a:ext cx="3044744" cy="707886"/>
            <a:chOff x="6133506" y="1373512"/>
            <a:chExt cx="3044744" cy="70788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225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가져오기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498432" y="4291553"/>
            <a:ext cx="3682739" cy="707886"/>
            <a:chOff x="6136328" y="4037260"/>
            <a:chExt cx="3682739" cy="707886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28632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탐색과 시각화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854035" y="1784334"/>
            <a:ext cx="6483927" cy="342189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설문조사 기관에서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1000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명에게 질문을 할 때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 </a:t>
            </a: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단순히 전화번호부에서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1000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명을 무작위로 뽑는 것은 아니다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만약 해당 구간의 인구 중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51.3%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여성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48.7%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남성이라면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잘 구성된 설문조사에서는 샘플에서도 이 비율을 유지해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513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명의 여성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487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명의 남성을 뽑아야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3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71" y="2419652"/>
            <a:ext cx="4790057" cy="129627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85122" y="28323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상관 계수</a:t>
            </a:r>
          </a:p>
        </p:txBody>
      </p:sp>
    </p:spTree>
    <p:extLst>
      <p:ext uri="{BB962C8B-B14F-4D97-AF65-F5344CB8AC3E}">
        <p14:creationId xmlns:p14="http://schemas.microsoft.com/office/powerpoint/2010/main" val="11713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781175"/>
            <a:ext cx="78486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61" y="1887625"/>
            <a:ext cx="6435475" cy="32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85" y="2274614"/>
            <a:ext cx="4638627" cy="3016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85" y="1709491"/>
            <a:ext cx="2705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2347912"/>
            <a:ext cx="8543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2" y="1770800"/>
            <a:ext cx="44481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63" y="1791047"/>
            <a:ext cx="6467271" cy="32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처리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0366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테스트 세트 만들기</a:t>
            </a: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32" y="2106232"/>
            <a:ext cx="7272333" cy="2593744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765665" y="2402378"/>
            <a:ext cx="0" cy="201999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88625" y="2393107"/>
            <a:ext cx="0" cy="201999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53148" y="2393107"/>
            <a:ext cx="0" cy="201999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73580" y="2393106"/>
            <a:ext cx="0" cy="201999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470613" y="2402377"/>
            <a:ext cx="0" cy="201999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591098" y="2709949"/>
            <a:ext cx="4987637" cy="8313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74472" y="3059084"/>
            <a:ext cx="4987637" cy="8313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81975" y="3408216"/>
            <a:ext cx="4987637" cy="8313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81975" y="3757348"/>
            <a:ext cx="4987637" cy="8313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581974" y="4106480"/>
            <a:ext cx="4987637" cy="8313"/>
          </a:xfrm>
          <a:prstGeom prst="line">
            <a:avLst/>
          </a:prstGeom>
          <a:ln w="3175" cap="rnd">
            <a:solidFill>
              <a:srgbClr val="2A2A2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28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031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탐색과 시각화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1566862"/>
            <a:ext cx="51149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5" y="2117279"/>
            <a:ext cx="8910670" cy="21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031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탐색과 시각화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389" y="1073215"/>
            <a:ext cx="5271222" cy="45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031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탐색과 시각화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59" y="2044757"/>
            <a:ext cx="5389604" cy="27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89" y="694408"/>
            <a:ext cx="4176020" cy="5012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031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탐색과 시각화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8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1343025"/>
            <a:ext cx="5686425" cy="41719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20031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탐색과 시각화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734665" y="3727704"/>
            <a:ext cx="1058032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목적 정의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71260" y="3727704"/>
            <a:ext cx="2054459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성능 측정 지표 선택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75009" y="3727704"/>
            <a:ext cx="1781628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처리 시작</a:t>
            </a:r>
          </a:p>
        </p:txBody>
      </p:sp>
      <p:sp>
        <p:nvSpPr>
          <p:cNvPr id="70" name="타원 69"/>
          <p:cNvSpPr/>
          <p:nvPr/>
        </p:nvSpPr>
        <p:spPr>
          <a:xfrm>
            <a:off x="1635750" y="2525424"/>
            <a:ext cx="720000" cy="720000"/>
          </a:xfrm>
          <a:prstGeom prst="ellipse">
            <a:avLst/>
          </a:prstGeom>
          <a:solidFill>
            <a:srgbClr val="7F7F7F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995750" y="2526011"/>
            <a:ext cx="2880000" cy="720000"/>
          </a:xfrm>
          <a:prstGeom prst="rect">
            <a:avLst/>
          </a:prstGeom>
          <a:solidFill>
            <a:srgbClr val="7F7F7F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75750" y="2526011"/>
            <a:ext cx="2880000" cy="720000"/>
          </a:xfrm>
          <a:prstGeom prst="rect">
            <a:avLst/>
          </a:prstGeom>
          <a:solidFill>
            <a:srgbClr val="59595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755750" y="2525208"/>
            <a:ext cx="2880000" cy="720000"/>
          </a:xfrm>
          <a:prstGeom prst="rect">
            <a:avLst/>
          </a:prstGeom>
          <a:solidFill>
            <a:srgbClr val="3AB8E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515750" y="2525208"/>
            <a:ext cx="720000" cy="720000"/>
          </a:xfrm>
          <a:prstGeom prst="ellipse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395750" y="2515877"/>
            <a:ext cx="720000" cy="720000"/>
          </a:xfrm>
          <a:prstGeom prst="ellipse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277467" y="2525208"/>
            <a:ext cx="720000" cy="720000"/>
          </a:xfrm>
          <a:prstGeom prst="ellipse">
            <a:avLst/>
          </a:prstGeom>
          <a:solidFill>
            <a:srgbClr val="3AB8E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갈매기형 수장 79"/>
          <p:cNvSpPr/>
          <p:nvPr/>
        </p:nvSpPr>
        <p:spPr>
          <a:xfrm>
            <a:off x="4699560" y="2715595"/>
            <a:ext cx="360000" cy="360000"/>
          </a:xfrm>
          <a:prstGeom prst="chevron">
            <a:avLst/>
          </a:prstGeom>
          <a:solidFill>
            <a:srgbClr val="575757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갈매기형 수장 80"/>
          <p:cNvSpPr/>
          <p:nvPr/>
        </p:nvSpPr>
        <p:spPr>
          <a:xfrm>
            <a:off x="6360787" y="2703418"/>
            <a:ext cx="360000" cy="360000"/>
          </a:xfrm>
          <a:prstGeom prst="chevron">
            <a:avLst/>
          </a:prstGeom>
          <a:solidFill>
            <a:srgbClr val="575757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3594" y="2719566"/>
            <a:ext cx="900175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 1</a:t>
            </a:r>
            <a:endParaRPr lang="ko-KR" altLang="en-US" sz="2000" b="1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893455" y="2719566"/>
            <a:ext cx="916504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 2</a:t>
            </a:r>
            <a:endParaRPr lang="ko-KR" altLang="en-US" sz="2000" b="1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907571" y="2719566"/>
            <a:ext cx="916504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Step 3</a:t>
            </a:r>
            <a:endParaRPr lang="ko-KR" altLang="en-US" sz="2000" b="1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갈매기형 수장 86"/>
          <p:cNvSpPr/>
          <p:nvPr/>
        </p:nvSpPr>
        <p:spPr>
          <a:xfrm>
            <a:off x="7583538" y="2713144"/>
            <a:ext cx="360000" cy="360000"/>
          </a:xfrm>
          <a:prstGeom prst="chevron">
            <a:avLst/>
          </a:prstGeom>
          <a:solidFill>
            <a:srgbClr val="575757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36690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성능 측정 지표 설정</a:t>
            </a:r>
            <a:endParaRPr lang="en-US" altLang="ko-KR" sz="15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6" y="1128712"/>
            <a:ext cx="53816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3" y="1143131"/>
            <a:ext cx="6581192" cy="4935894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36690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성능 측정 지표 설정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26" y="1450302"/>
            <a:ext cx="17049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36690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성능 측정 지표 설정</a:t>
            </a:r>
            <a:endParaRPr lang="en-US" altLang="ko-KR" sz="15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9" y="1533429"/>
            <a:ext cx="1790700" cy="685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8" y="1162929"/>
            <a:ext cx="6528398" cy="48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8" y="1162929"/>
            <a:ext cx="6528398" cy="4896299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36690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성능 측정 지표 설정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19" y="1386436"/>
            <a:ext cx="2190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1978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큰 그림 보기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AutoShape 4" descr="data:image/png;base64,iVBORw0KGgoAAAANSUhEUgAAAagAAAEYCAYAAAAJeGK1AAAAOXRFWHRTb2Z0d2FyZQBNYXRwbG90bGliIHZlcnNpb24zLjQuMywgaHR0cHM6Ly9tYXRwbG90bGliLm9yZy/MnkTPAAAACXBIWXMAAAsTAAALEwEAmpwYAABndklEQVR4nO2deZwU1bXHv7eqF4YZtgwCDqs6oJlBGZUEESWKxmhATJ5ojBheFvUlT40xCiQa3DAmrkmMZEGzPCLGKEZBMEYRjIKIos4gg4gjyqoIIwzMMPRSdd8f1dVUd1dv0z3dDdzv5zMJ3bXdqnHuqXPP75wjpJQoFAqFQlFqaMUegEKhUCgUbigDpVAoFIqSRBkohUKhUJQkykApFAqFoiRRBkqhUCgUJYmn2APIld69e8shQ4YUexgKhUKhcPDmm2/ulFIekcs5DnoDNWTIEFatWlXsYSgUCoXCgRBiY67nUEt8CoVCoShJlIFSKBQKRUmiDJRCoVAoShJloBQKhUJRkhTFQAkhhgoh9gshHol8Hi+EWCaE2C2E+EQI8bAQolsxxqZQKBSK0qBYHtQs4A3H5x7AHUAV8HmgP3BPEcalUCgUihKh4AZKCHEJsBt40f5OSvmolPI5KeU+KeUu4CFgTKHHZtPcGqBh826aWwPFGkJeOFTuQ6FQHJ4UNA9KCNEduB0YB1yeYtexQGNBBhXH/PqtTH9yNV5NI2Sa3H3hCUys6590/+bWAFt2tTOgVxmVFf4CjjQ12d6HQqFQlBqFTtSdCfxJSrlFCOG6gxDiy8B/A6OSnUQIcSVwJcCgQYNyHpRtZMp9OtOfXM3+kMl+TACmPbmaMdW9XY1PPo1APg1dc2sgq/voyLVL1TArFIpDh4IZKCFEHXA2cGKKfU4BHgUmSSnXJ9tPSjkbmA0wcuTInDouzq/fyrR5q9E1Qcgw0bVYw+nVNLbsak+YhLM1AvE4J/hlTTvz6u1s2dWOV9Oi40p1Hx0xsoejd6YMskJReArpQZ0BDAE2RbynCkAXQtRIKU8SQpwILAC+K6V8MelZ8khza4AbnmggZBywcc5/A7QFwwzoVZZwbDZGIB7nBB80TAzTJGzSIUPndk8t7SGChhnzfdAwEu6jI0a2EN5ZqXE4GmSFohQopIGaDTzm+HwDlsH6gRBiOPAccI2U8plCDahxW0uCQYrHlLCrLZgwuQ7oVUbIjDUCIdN0NWZO3Cb4eNIZumSTvnMiDYRjzx02YXnTzpiJtSNGtrO9s1IjV09ZoVB0nIKp+CIKvU/sH6AV2C+l3AFcDxwB/EkI0Rr5KYBIwj0OFs+/Gz9J+K6yws/dF55AF69GN7+HLl6Nuy88Ie2kZU/wqUhl6ObXb2XMXUu47OGVjLlrCQvqtwKxE+neQDjhOMOUTJ23OkbR52ZkA2GDcp+edGyZGub48ewPmUx7cvVBpyh0+33ZBlmhUHQuRaskIaW8VUp5WeTf35FSalLKCsdPbWePobaqO54cnsDEuv4snz6ORy4fxfLp4zLyDtwmeK8u8HtEWkOXatLPxPAFwiaPrtwU/ew0sn7dMtaaJpjw4LKo4YsnU8NcihN7R2T3HfWUFQpF7hz07TZyobLCz/0X1/Gjx+qTLLZZfKW2X8pzZLPUY0/wUyPCDMOU3DPpBMZU904bq0m1vOY2kbrx4NL3uXTUoOg1Jtb1p+bI7nz1t8sAyf5Q+mWsiXX904631Cb2ji432r+vaXHHquU9haLzOawNFByYoM/+1cuu26eMHkR139iqS7kG/qX9v1JEP2Vi6FJN+gcMXwOBcPK4mk/XE+JFbUEDv64RDGcei0o33kJN7Jn8LnKNI2VikBUKRf457A0UQHXfbjxwSR3XP16PBEwTvn5if35wxjEJxinXwL89WVpGxAAynyzdvC/npG9PpPc9/x6Pvr7Z9RxuXky+vJ14Y9HZE3umv4tcFJc22XrKCoUid5SBipDJZJoPRVeuk6XtfUkJppQJgojKCj/Xn3MsT761JcGT8umCq86oTjhnPrydZMaisyb2bH4XpbbcqFAoMkO123BQWeFnxMCeaWNATrIN/OcyWTq9r/aQSciQ3PTUGua+FttZubLCzz2TRkSFDH6PxleH90MImP3yhqj6r2n7Xuat2kzT9r2Mqe7N7G+NZNbkEzMWfMSPq5CKvWx+Fx1VXNqomoYKRXFQHlQanMtW+XgTz8Vb2bKrHY+WKI2/7ZlGzh3eL+YcTo+w3Kcz4cFlBMKSQNjyuK59rB6nfyWACr+nQ8uW+VhCy5Zsfxf282jctgeQ1Fb1yOg6h0Iul0JxsKIMVArcJiencQkapuuSWbrAfUdjMwN6lRF0SSz26u7GwF5ea9i8O8GAxJ9FQnS50LlUlokIoTOW0NJdtyOGPtuSUipJV6EoLspAJSHZ5LR8+jiWTx/H3JWbmLX0fWa/vIFZLzVFJ7tM37gzjc3ET9S3nF/DTU+tidnHkDKlMchUgm4TCpts2dWe8YSeb8Veps8wG0PfEWNTDM9QoVAcQBmoJKTLOfrdS00xS2bTnlxNzZHd8/rG7TZRTx41GKS1rOfVNQwp0xoDpwGRpiSQpryTIWHn3v1Z3Uu+FHvZGpJMDX1HjI0SVygUxUUZqCSkmpySTXb1LktpHX3jTjVRTz5lMOcO75fUGLgtj8Un5Kbj14vfz/pe8qHY6yyvpSPGRiXpKhTFRRmoJDgTX3WhYcjYycltsqsb2DPhe7cq4pmQbqJOZgxSLY+5JeQm451te4gvyZcv7yFVfCkTQ9KRROmOGhuVpKtQFA9loFJg+RnCkrjJA+q5ZJNdr3IfV51Rza8Xr8deRTNlYhXxTOjIG3+65bFsY1EXnTyIJ9/eklfvIV18Kf7ZxgtRclHVddTYqCRdhaI4CClz6vdXdEaOHClXrVqV13M2twZo3LaHy//vjRjVXBevxvLp46KTlVvTQV0I2oJGzPnij8uUBfVbE4xgqsm4YfNuLnt4ZUzybje/h0cuH8WIgT1jzqlrgraAkeRMFouvG0uvcl9eO/2OuWtJtN4fJH82za2BqBDFp+uETJMZ42uYuWhtRscrFIriIoR4U0o5MpdzKA8qDvsN3TAkITPWeMfHQuw3a6fn4oZX02jc1kKPMl/MRJ9vOXomXpfznGu2tjBz0Vq8mkZrIBwTmXLWIMy2L1UytuxqR8Y9U2nKpPGleCHKbc804vO4J+fmIspQy3cKRWmiDJSDdIamPXSgu65zYnOLFznZHza4Ys6qqCdw94UnICFvcnTnWDKJs9jnHDGwZ4zYYldbkPrNu6kb2DOhBmE8HVlqK/fpCQrCgCFd+0+5xuB0LSEPLJe4mErCVShKG2WgHKQzNGETfvvi+wzt2y3qeYRMkxkTalxjO+V+nbAhMUyTgEHUE5g6rwEQBMK5y9HdJtnl08dl7BXY2+39J40cmPaamUjBm1sDrPigmZ2tAU6r7k113260BQ26eLWEJbr4JVFw9wYNKbnl/BpmLlybc1xMJeEqFKWPMlAOBvQqoz2U2I3WyV9XHKh7Z09sMxeujcZHokZrfA3D+/egpT3EFf/3Bs4FNNOUeDNYqkq3/JQqmdiOObnhFjvLxotIpzCcX7+V6/5Rj3M1b8roQVx71jDX87l5QMnEEufW9uPc2uQS+0xRSbgKRemjDJSDXW1BshC5RfFqGsP793D1XJq2701Y1gqZoJmpl6oyWX7qyCTrPG/QMDAlhAyZlReRKtbV3Brgx3HGCWDOik1MOWVIRqWibOx4WbKqHbmgknAVitJHVTOPML9+K2f/6uWUnXWT4WwaGF8N3V7Wiufs4/rEVNeeMb6GLbvaaW4NpKwO3twa4OX1O1jYsI3Nn+0jaMTnXSVOsnY17qbte2POGwhLQoa7ECQVzurg5X4dn0djxoQaKiv8NG7bQ7JCFfWbdzOxrj/Lp4/jirFHAzKmunoybLFEPiul51rhXKFQdD7Kg4LoW3+2lPv1hKaB8QzoVYabkn/xuu0suuZ02oJGjJouZFpehZtnNHflJn7jyLECK0XLbl4IYJhmTN6V02MKGCYiTVqBUwiSiol1/dm7PxwtuTRz4Vq6+T307OpNekydY9nRrVSUm+fWmUtxKglXoShtlIGClG/9yfjBl47m3OFHppWNV1b4ufrMau57YX3M8T5dpy1oVZn4xuwVMXGkB5e+j2V6DhA0DB54cX3COCVEjRNYQg57sgcSYlTpMKW11JmJcnDmorUEDUnQsEQOU+c1sOia0/HqIsEzu3hk/6gyMBujk81SXEcrTCjDpFCUJmqJD1jxwc6sj7nwpAExy3nz67cy5q4lXPbwyoQlq0tHDcLvSTQ4Le1BGre1JDTe8+k6V59ZHbP89N3TjiKDCkXAgcneramfWz8pJ6aEc3/zCnNXbky5n9u5A2HJv9Z8wn0XjcDv0fDpGh5NcON5x3H3pLroftkYnUyX4lI9/3SohoQKRWly2HtQza0B/rz8w6yO8emCbS37ox5BOsmy3eHWFge0h8KYEq6a+3ZUqOAkZJpcOmoQ5w3vF81L2tayn9+/tCGj8Tkn+3hDEI6/mAth0+rUi4TJpwx23cfqTZUoD39waRM3T6gBJB7Nqrber0eXmH2yrYuXbikuF8m4yoVSKEqXw9pANbcGWLruUyLF9jI+LmhIrpizinsmWZNZJktWzo6uV8xZRSBsEjKs+ItHI+px2Mq259Z8wu0LG6OFam+eUItHw9WLEoBHF3TxHEgEBsvLmTHhQN5QIGwmiCpSYXfqtc8VbxwmnTSQua9vijnGowluW7iWYFgClgFzMxbZxn9SLcV1NE6lcqEUitLmsDVQ9puzLiCQ6dqZg0DYjE5mmS5ZVVb46VHmxadrMdcs83qYNfkk6jfv5sEl65m1tIn90e3WJH/LgjXcdsFwbn+mMXL9AwZVApqAWZNPpLaqB8uadjLmriUJOVl/X7mRx1ZtyfgedQFzV27idy81xXgYdhUMXSQuF4YME59HI+hIJ0tW6inb+E+yGFOy51/u02nYvDupAVS5UApFaXNYGqh0JY0yxZ7MRgzsycUnD2DOawe8iYtHDnCd5Nwm00DYoKtX44EX10c8pMRxhU0Y2Ksrr/7kLJau+5RbFjTGVGDw6To9ynxAojBi5qK1LLz6NJ58O/O4DEB7WDJraVNMxYup81YDMsZAwgFFo52w7MSt1FO2y2ipluLclgwvPnkAEx5clmCkncZK5UIpFKXNYWmg0pU0yhRncurjb8Z6Jo+v2sK1Zw1zrYMX391W0wTffHhlBiIISWWFnzOP68PP5se2fbc9hqXrPk3wbA40U0xU16XDqwscxdHRNRFpPXLAOJb7dG47v5Yzj+tDZYWfbl08Mcm48aWesl1Gy2QpzrlkWO7TmfDgspj9b3p6DRV+nZAhufrMai4dNQiAccf24dk1n0SvlezFQqFQFJ7D0kBl2xcpnnKfHtNqvSHDTrr2EtWY6t4svPq0aHfbTD25zZ9ZCbSpPAaPltjuI9pMMYv4E4BPJ6E4qyVpj/tOyqhxglhj0dIe4qq5b8W0AMl2GS3TpTh7ybBh824CLs+0NdJe5L4X1vObF9cjJQmy/WQvFgqFovAclgbKbYKfOKKKp+u34dVT90kq98d6C5DZUlH8EtVVZ1Rn3N3WZuaitZw7vB+VFf6kHkPMWB2GtLpvNy4//Wh+/5/MlIAAQQNuPG8Y9y9eH7O0BmRcMb25NZDVMlrT9r1R5aLdiyoUNtgXjK2RmCqheOfe/WklL8keu4pBKRSlw2FpoCBRRQYw4YQjAUFVjy6c/auXXY8zzFhvwfaKnGq5+EnbbYnKLRnXo+H6Vm+TrB+VmwfnZkgvP/1oHl72YVbLfKOOrnStMZipAi8bSfnNT78TE8ez7lkk9OWyEEkTihu2tGR8f/E4l21VhQmForgctgYKDkzwbgH4By6p4/rH6zFMS7Lg92hIiNacg0SvyA7El/usKhHNrQEqK/yuS1S6pvHfowfzl1c/ijn+9oVrMZK83ifzPFxbU8QZUvt+bz2/lpueXhN/iqQseXc7151zbFIPKRMykZQ3bd+bYJyAJMbJytX66gOvcO9FIxIEF2OH9uaBJU0Zjc2J32MlAXekwrtCocg/h7WBgtQtK1678Wy27Gpn5YZm7n3+vZiac2Oqe7uq5eLbbtx94QmMqe6dYED2BQ3+vPxDbp5QG1WXbdnVniBBB+jq1TFJXvMvGy9leP8eVPj1aDwmHb9Z0kSfHl2YPMo9YTdT0hm0ZU3ZV/MIGpKp8xoSBBcjj6rk9OpKXmlqzug8ugZXjj2ay087GiDall7lRikUxeWwL3XkVrLHuZQ2oFcZ9y9eT9CQtAWNaDXtxm2Jy0imKbn1mcaEKuQAd194An5PYmmgmYvWRr0KN0/I79H4w7dOZvn0cSnf4u0q4Y9cPirlvgN6lWUtlrjl6TUZlQHKpWRQ7w5O/oGw5NGVsZ5Xc2uAG75yHH+acjI/HFfNFacdlfIcfl3jL8s/YnnTzpT/PSgUisJy2BuodAKHxm170EiUbe9pDyeIEoJG8vYVE+v689CUkXT16q7bwb3u3D2TTmDssCMyent3a/fhts/VZw5Ney4nYQn3Pf9eSsOTrhZeOuM1+phKS8LeAR5c2hQ9r3McV/39bar7VHDThBp+/vXh+Dxa9CXBpx+41r6QGX2ZKPfpKjdKoSgRDnsDlaoY6fz6rVwxZxX7Qomy7e5lHvx6+gnVObnVVnXHjNOXxU9+mXpCuWAVr83uV//o65sZ/YsXXYuwpupfBZkVcq2s8POri0fEGA433LYHwiaPrtyUchyTRw1mxU/G8fj/jGbxdWO58+vHU+5LfFloCxqqT5RCUSIUJQYlhBgKvAPMk1JeFvnuUuAXQG/gBeC7UsrPCjEetyC+PdnFx4P8HsHdF55AbVUPhCaSSu66+nRMGRs3yjRW1NktIKzitdY4dE0QDJsZKfuChuT6JxJjPqnylCCxsoVb3Ais30PNkd358/IPefKtreiaYF9cTpcQRGsWOvnNi+sZMbBnynwp53PtVe5zTXYe0KuMEQN7qj5RCkUJUCyRxCzgDfuDEKIW+CMwHngLmA38DrikUAOKNwpuk25Xn84fLjuJscP6ADBjfI2rIs6nwx8uO4naqh6uk3ApTH7x4/jRY29nJCoIGZLGbS3RZwCpl0ndnqMdN7rmrNilRqcqEiQ/+FI1nyv3JYhO3v14T0I+V9iEPe2hrNt4JHtZUH2iFIriU3ADJYS4BNgNvApUR76eDDwjpXw5ss8M4F0hRDcp5d5CjxHcJ11TSmqrekQ/J1PEXTNuWMwEHk+hJ79kOT3Ocfzt8lP4+cK1PLQsk9Yjsctszslej5RTcsrxk7XluHTUoJS5YrNeamL59HGcO7xfzPh7dvW5Jhx3L/MyY3xNtMuvIVN3O87mZUHlRSkUhaegMSghRHfgduDHcZtqgQb7g5TyAyAIDEtyniuFEKuEEKt27NjRKWPNpFHegF5lCf2V/B4tWuetFMi0kV9za4C/pWlSCFaF89qq7gnfT6zrz4zxNYTCJl5NMHPhWhbUb6Wyws93xySq6Hx6rDLOTT2nCxFph0KM+KMqrr+Uzbsf72HmorX4PBoh0zKS6WJ4mQhLcmmGqFAoOk6hPaiZwJ+klFtEbEHTCiBet90CdHM7iZRyNtYyICNHjsyyWXvmpHvDrqzwZ/XGDqnfxPP9lp5Nv6Mtu9ox09QnFMDtFwyPUR3aYy736Qkt4Kc9uZo3PmzmkZWbE84VNGKX3tw81ragwa3PNPKz+WtikmXbggZ+XRBwxM18mlVjz1k6aubCtZxb2y+h6seAXmXsagtSv3k3Qyq74vXoKROIp85bTTCs8qIUikJTMAMlhKgDzgZOdNncCsS/lncHirK85yTVctz8+q3RN/agIbnl/NRv7KlaRnRGZ9ds+h2t3NBMMEXu7vCqbnzzi4Nj4kETR1Txz7e2YpjS6kkVd8z+kMnfXIwTgGGaLG/a6doyQxcHCt7ay6e2UQBoaQ9ZagmnIlII3PR/9r3OfW1j9EViX9CI0VJ6dYGuiYRnPr9+K1OfaEgomKvq9SkUhaGQHtQZwBBgU8R7qgB0IUQN8Bwwwt5RCHE04AfWF3B8WeHWUyr+jT3Z/vFv4uCmdFtNz64+aqu6Z9WWwumBZdrvqLk1wL3Pv5fy3LeeX8ulD68kaMjoGB+Pa36YTfpv2LTUfD27eqNiEttjXbruU259pjEmtufVtJjmiYZp4nV0Ef7x2cO481/rYq6xP2Sy+bN9vLahmV9EtrnFw0KR/DWnZ2T/vuKNE6i8KIWiUBTSQM0GHnN8vgHLYP0A6AOsEEKcjqXiux34Z7EEEpmQqXdiG42W9lBKKXai0s3k+397M1riKJ03lcwDS6VUixmbrrlO3jbfmP1a0iK2HSUQlnz/kbeicvyJdf2T9rsKGiazlr5PIHzAQPo9B7oIb9nVnrDsB5YRbM+wnYn9+9jVFmRBwzbXjsE+j8qLUigKRcEMlJRyH7DP/iyEaAX2Syl3ADuEEN8H5gKVwGLgO4UaW0fItsWG3bgv2f5u/ansBOF0MY9U3lmyOFq6scWTb+NkY+c5Ob1Jt+rwV51RzeyXN0SbHsKBLsL2PbnlpWVqnMD6HcxduTHBMzxwPcGz15xGdV/X0KhCocgzRSsWK6W8Ne7zo8CjxRlN9qTLo3EzGl5d4PcQ0/rc3t8+lyYSk1PTxTzSeXPxcbRUY5OmJJhbo+EOEb+EF9+mHSzZuROngXf+PjREQvWPVHg0gUcX/PjLw7jz2XUJ251J18o4KRSF47CvZp4LqVR+bkaji0dn1uQT6VHmS9jfPlfjthaumLOKQPiAJ5Au5pFprCmTsW3d1c5Pn8q8HUdH8GoCE4mzGITbEt5tC9fy7DWnJRhxpwFzKgoPPMM9kWcYVxXepxMIGUgJfq8gZMJVZxzDuOP6MqBXWVTSHs/lpx3Ff586RC3rKRQFRhmoHLEnLedECcmNhlt1Cee5xg7rwz2TRmTUOsN5XLoSSk4BRbKxbf6snVsWJBqnY/uWs2Hnvmg5JF2AKeMbv2eOW4+nsGHi9VgVJGyCYZOvPvAKt5xvtSQZU9072jxxzdaWhAoTdgxr7LAjoqWcnMasuS3IrKVNeHVB0JDcNrEmpo1I3cCeruOdOKJKGSeFoggIKTstjaggjBw5Uq5atapo15/72kZuXtCIlBINuPbsYdFE3UdXbuLBpU349ETpeHNrgMZtewDparQ6khOV7Bg3AQWQMIHfPH+Na6zJ79FYdM1pbGtpBwR72oNMm/dOVstouVLh1wmbMtpfy+7ZZNPFq7F8+rikRhlIe0xza4Av3vkihsOA6prg9RvPUgZKocgSIcSbUsqRuZxDeVA5MPe1jTG1+EysZNEHlryPlJIyrweQXDn26JiyPvPrt3L94/U4V6BuPO84rvzSMdHP6cohuRkjt2NSNWR0tnJv3LYnqRBCYPXCGjusD/PrtzJtXmIR3c7GmQ81+1sjM1JQOp9Hw+bdaY/Zsqudrl6dvYEDQoyuXj3qHatSRwpFYVEGqoM0twa4OUnrdHspzJ7oZr3UFPWqmlsDTJvXQPz8fue/1tG0Yy93T6pLuE4qBV66pN5UAorYEj/JPemQKSn36by8fkdRjJMTu5Bseygc8317KNzhOJ2zGkZ8lfRA2ORfaz7mL8s/jBG3qBbwCkXnowxUB9myq51MF7icb+pbdrUTCrsbg8dXbWXs0CMYfYwlt37olQ38adkGfLoeLaPk1mo+lQzdbWKOLzMEUFvVA48mEmoLAow/vh8THlyGhkgwTmVenbCZWbuOfBA0TKp6lCHiK0mkIVmcblnTTqY/uRqPJmgLGAlnDBomf4gUprUl7qrUkUJRGA77hoUdJb7ZXSqcirpyn56y4sL1jzfwhTsWc/Idi/nDfzYQMkhoNZ9NS3J7YvY6Gv3ZZYbi97v/4hEJyam6gEWrP2F/yHSNOUkkXz+xcN5EIGzyg7lvJhjEsAkPv5JY4dymuTXA4MpyFl59WrQZpNPYt7oYp2RIU0bihwqFojNRBqqDbGvZn9F+/rjKA21Bg1SmLWDIpAbMMh4i65bkY6p74+ymHjaJ6XhrM7GuP//+0emxxky6J+l29el08WrMGF/D/PptKe4o/7z/aZvr97//zwbmulRkd1Yjn/DgMjY2t0W9WU8H2swHDMl///l1VdVcoehklIHqMOnft7t6dR6aMpIx1b1p2Lyb5tYAA3qV4fFkPykChAyT2qruXDxyQMz3F48ckHK5acuudnx6YntzN6+rLWjQxZPeOzz1mEqWTx9Hc1uwqDGpeG57Zm2M4U3VBn5ArzLXWnuZIIFrH6tPMPIKhSJ/KAPVQWqresR4Gm6YSDZ/ti+ml9Dypp1cfebQlMcl44ZzjgUs+bqTR1ZsSpiUbYMI2SXyWpN2eoOz+N1Peb7xEx5c8n7W9+HEp4u0zzEbvLpgy6726DNo3LYn6ZJoZYWfW86v6fC1JLDig51p91MoFB1DiSQ6SGWFn/suGsHUeVYXWcOUnH1cHxav+zSa92TXk4sXNCy8+jQeXNqUtedxz/PvsWtfMEEBaAKTH3qNS744iEDY5FeL1yco/GZMqOG2Z9bi1a2xuhWNHdCrjGVNO9PW5bO56ak1WVUwdyNoSNc2GR0lbEjWbG3hG7NXZFQDcfKowSDhtmcakdI9iTgVO1uDeRu7QqGIRSXq5ki8DNz5ecuudi57eGVMXk03v4dHLh/FxuY2fhyXC5UJWqSKQ6b4PYKbJ9Qyc9FadCEIGSa3nF/L5FOsCgpuRWNLaMUuay75Qn+erv84JiHXqws0QUqZuJU43cL3/voGWdSXZfF1Y1V9PoXCBZWoWwLEJ8fGf062tFbu07OWSkN2xgmslhbxFSJmLlrLucP7AYl9qA52/vHGVvze2CW9VDUQbewyUz88axj3vZBZG7KzjztCGSeFohNRMahOxJZ4d/FqlPt1fB6NGRNqWNa0k6/+dlnBcofiLyNNyZZd7dEk3kMJCTHeExyogRibmOzOpaMGkamGZXnTDm5+6h0llFAoOolDa3YqAeIFChPr+jNjfA2hsIlXE9z+TCM3PNFAsAPraPn6ZQUMqzKEm3jCarshKPfp6AI8WnY5X6WGRyOrBoOVFX6uGHt0Rvu2h2HOyk2cfMdiJTlXKDoBZaDyiDPfZsxdS1hQv5Xm1gAzF60laFj17AJh6eo5+XTBxSNTJ7x6dOhA2k4CXbwabUEjxsPr5vfQxatx30UjuHlCLSFTUubT0TWNC+qqqPAfnEZK17RoI8RMsSt5ZMMPleRcocg7KgaVJ5IVZb130gi0NDo1n0eLdmqdcEIV33/krYSmhWBNtuePOJJ/vrW1w60uAKSUURVbfE8rgFN/+SLBsCQY0XY8+dZWUsXKvj16MI+v2lLQ6uaZ4tNTN3t0o7aqOx6NrMUijdtaGDusT5YjVCgUyVAeVJ5wi+dIU/Ljx+sTJm6PZlWYsL2Weycd6NRaW9UDM4mysj1k8uRbW9EEfGlo9m/5NsGwjCl1VFnhj8Zn5q7cFNMsEaxJ/uozh+LzJP7nUu7TGff5Ppg5mczOI2iYrN3Wwj3PvcusJe/TtH1v2mOssk91eLP+68inYF6hUCgPKk+4xXMCLkt5Xg1unTicc4f3S6hSbkvU7fwpaUrXcxgSXv1gJ15ddEhoIYHr/lGfUPC0uTXArKVNCfsHDYNLRw1i9NGf45KHVxJ2XDNkSqp6lHHxyQOY89qmhGOLTSBsxnQIvuf59UwZPYjbLzg+5XET6/pTc2R3znvglYyesYbleSkUivyhDFSeiK+WHQgbaJpIUJR5dI2Zi9bSrYsnJhcnvoXGjPE1DO/fg7XbWlxbsFun7bjXYkho3LaHscOOiH7XuG1PQrFYgKvPHMqTb27h7uffQ4t4d7ZxFFIy/revEC691b2kzFmxiSmnDEkrEa/u240fjhuakex80sj+CXlwqtq5QpEbykDlEWc8p9ynM+HBZQn7tIcSW2S4xa9mLlrL8unjaGnvzEoFBwxcskaEfo9G06d7md/wccz3tlfh5uEdDCxr2kFb0EhrSC4dNSijqh8LGj5mxIBerm3oFQpFx1AxqDxjx3Oq+3aLKuS6usi0ncVa3eJX9narT1PnjLWr1xqXbSATjZPg+nOGJRinQ4E7n303Rm2ZjMoKP/dMOgF/muQoXRPc9kyja1FahULRMZSB6kQm1vVn+fRx/OGykxImOGc9uFTFXCsr/Fx71rBOGd+kP77GzfPfcTWQXX1WJfbPdfV1yrWLiQCCBq6GJD6PDazf46s/OYvrvzwMv0ejqy/xzyZkSLx65n26kl1LoVAcQBmoTsYuoXPPpBEx+UbO5FG3fCTn9s+Vd56RmLNiE6Gwwf64IFLIMAHBkMqunXbtYnDJyAFU+GNXtm1D4pbHZlNZ4eeas4Zy84Qawqa19Ang1wVdvBq3nF+DEae+jK8Y7zRIqa6lUCgsVAyqQMTnG8XHPZJtb24NcOszjZ06tjXbWogvGhwyJD945E3Cppl1gdpS5vE3tyS8lYVMk3Kf7prH5lQ6RpOuHUuhUggWXW3lsHXzexJaytvHJivKm+xaCoVCGaiCEl9INpPtD7+yodNr9r350S50IQjHqQLbXJKFD3ZMSbQsbje/J2pI2oIGXk2LKZqrIWKUjvZSqHMfv65Fn1Oql4x0RXmdPaoUCoWFMlAlTHNrgNkvb+j06zzzziedfo1S5MavHsc5tf2iSsr4OOC+kMEVc1ZxzyRLjZdJ40e3lww3wxZPsgaSCsXhjIpBlTBzV25KqESuyB+N2/ZEu+/accB4MUsgfEBEkS5WmIxURXmzOY9CcbihGhaWKM2tAU795ZKsu+6WCgKrsG0pG1hdWHUQw6Zk8qhBjDuuL9t27ePWZ9ay3/Hc7SaTIwb2BBKbVGbCgvqtCfGpVDFJheJgRzUsPITZsqsdn64dtAbK69HwaqKk41iGPJA4/ddXN/LXVze67pfJMl46ksWnlGFSKJLToSU+IcRIIcQ3hBDlkc/lQghl7PKI27LQwYJPF5x/fL+IVP3gxu/J3/KbsyivQqFIT1YGSgjRVwjxGvA68CjQN7LpfuC+PI/tsMYZ7/DppV0lW2Al9vp0wbF9ywkakiff3kawlNf3MqCr10pWHlPdWyXUKhRFIFuv51fAdqAScJaufgL4bb4GpbBwLgsteXc7v1mSWGm82AzrW87G5n0gIWhI3tveVuwh5Y2wafLux3u48m+rVH09haIIZGugzgLOklLuErFVrz8ABuVtVIoodrxjxMCe9OnehdueaQQpCZbI6tn6qEEqXKypUInDUkp+8a91QOkl1Kqq6YrDgWxjUGWAW3ntI4D96Q4WQjwihPhYCLFHCLFeCHG5Y9vFQoh3hRB7hRBrhRBfy3JshzyTTxnMip+excPf/mLJL/t1Jv7Oqp4bR8jlJSBdfb1CoMokKQ4Xsv1Lfxn4tuOzFELowHTgxQyO/wUwRErZHZgI3CGEOFkI0R94BPgx0B2YCjwqhFD9s+OorPDTo8yLRzv4Uti8mpX/kyvtLpbD7xGuRjvfhrzYCbXOqhSqarriUCfbWW4acIUQ4gXAjyWMWAuMAX6a7mApZaOU0v5LkpGfY4ABwG4p5b+kxSKgLbJNEceAXmUYMnGSzsfk35l8e8xR3HeRVTRXz7N9lQhuOOfYaBKtVxfoAjSXBowdxaNR9ITaVK1ZFIpDjaymCSnlWuB44FXgeaALlkDiRCnlB5mcQwjxOyHEPmAd8DHwLLAKeFcIMVEIoUeW9wLA6iTnuFIIsUoIsWrHjh3Z3MIhgdWjaERMnyivLrj8tKOKN6gM2PzZvmgLkvNPqMrruYWU3L94PTPG1zBr8onRJOH9ecwj0zWNMdW9o5+L0S4jk3JLCsWhQta5S1LKT4BbOnpBKeX/CiGuAUYDZwABKaUhhJiDJV3vghXnukhK6SoJk1LOBmaDVUmio2M5mLEVfo3b9gCS2qoezHtzS7GHlZLnGrfTtH0v1X278V8n9efp+m15O3fAkGBIblu4lvsvGoFP1wmEw9Ht5T6dr5/YnydWbe5wF2CffqCgq7M6eaHUfbYwYsb4moTOvUoooTgUSWughBBjMz2ZlPLlDPczgGVCiMuAHwgh1gJ3Yxmst4CTgQVCiPOklPWZXv9ww+o1ZVXabm4NcN8L64s8ovT89dWPOOXoz/FCY+cUqA2GTX70j7eJr+BlSMm3Tx3CvLe2dLj+ku2puFUnz0Tdl4vybu5rG7ntmUa8uoYhJTMm1DC8qodS8SkOaTLxoF7CihXZi/n2X3f8Z4DE3ubpr38M4ANellLaRfXeEEKsBM4G6rM852GJVRpJEAyn37eYPLJyE4+s3JR+xxyIX9WzY0fVfbtx94UncN0/6rO2Ud7IOQCWrvsUPS62la5dRi4e19zXNnLT02sACBqWnH/mwrUsnz5OGSfFIU0mMagjgD6R/58AvAdMAaojP1Ow4kkTU51ECNFHCHGJEKIiEmf6CvBNLPXfG8DpQoi6yL4nAqeTJAalSGRArzLCh0pXwTyjCUHNkd1pbg3Qs6sPvQMKyJkXDEcCY+5awq3PNCbUGLSbHrrFpHJR3jW3Brht4dqE73UhchZGqJbzilInrQclpWy2/y2EmAlcK6V8wbHLBiHEp1hLdItSnQr4AfAHLMO4EfiRlHJB5Ny3AvOEEH2BHcCdUsrns7udwxe7NNK0J1eja4JAyERKiR7p4Ho4EzQkX/n1y2iaiHa0jccWQF508gCefHtrQpPImxesQSISvi/36RhScvHIAUx4cJmrh+TWDyrTBoXJPON9QYM5Kz7km+FBjDyqMtNHEaUYMTSFIluyarchhGgHTpJSvhv3fQ3wppSy4FKiQ7XdRkdxxjkA7nx2LU++lT8xwqGIALy6hs8jCJuWsfnHG1vSVpIv9+vcdn4tdQN7Mv63rxAIH/hb6uLVoktwza0Bxty1hP2O/C3n9lS4HRvP6dWV/O3yUxKOSxbvymU8CkWm5KPdRrZrHY3ALUKIqCGK/PvmyDZFkXFWzK6s8DOoV9diD6nkkUDQMGkNGOwPmTy+agu3nl+DP02yVjBscuZxfXh2zScxxglic5M62ujQeWyq6hmvNDWz6sPoQkfaShMql0pxsJCtzPwHwEJgqxDCjg8dj1WIbXw+B6bIDzta3SpTFQe/RyMYNnHz2U8a1IO3NrUUfEzJuHlBY8JyXjymKdnVFmTW0sQivkHDiMlNStYPKhMm1vWnZ1cf3/vrG4SSxBlffn8nI4+qzEhhqHKpFAcL2SbqvgEcDfwESw7+VuTfR0W2KUqM2qruRbt2fPt0XROUeROFnt8+dXAkn6vz0IWVzFzuTy803R8yE4yTVxf44yp1GBL+svwj3IpVnD70iGg7eZtc+kHVVnVHiOQGc+xQK4E4E+8oF49OoSgkHUnUbSOSJKsofc6p7cdPn1pT0GsK4KfnHcf9i9fjzEIwTAlx/pPfYxmt+CWyfKIL+Ml5x3Fkjy6A4Ef/eDtGiq6JSAxK1wgYJkLKmGTerj6duy88geufqE849xNvbnbte7X43U95bUMzIcPk6jOHct7wfrQFjQ7nLVVW+Ln3ojqufaw+wQM9vboyKpRI5h3ZCkP7+rl4dApFochWJPFfqbZLKf+Z84iyRIkk0nPTP99h7uudm3vk5OzjjuCuSSNY3rSTaRGlWNAwufrMaj5X4WPmwgNVEGaMr+H2hWsL1treFkQ4lXzd/B5mTT6JHmVeyn06Ex5c5iogeHTlpoRkaF1knvfr1wVCEzkp5ppbA6z4oJm3Nn5G0JB8ra4qQcW3oH5r9LmHTJOLRw7g8VVbXBV7za0Bnm/8hA072/hKTd+Ec6m2HoqOkg+RRLYGKtksIgGklNkm6uaMMlDpadq+l7N/lVGRj7zh1QT3XTyCMdW9mbtyE7OWvo9P16NGaXh/qwrCll3tXPbwSvYGipdh7NXgT9/+IlU9utAWNFiztSWhlNCY6t6s+KCZq//+ds7X82jw2BWndEgenim2YUllcJc17eRHcR6ZUxGopOiKXMiHgcpqiU9KGbO4LYTwACcC9wA35TIQRedR3bcbU0YPYs6KwnlRIVNy3eMN/Pva0/ndS00EwjJaG2/motgqCPFLUoUmZMKUP78OWLEmXRMxpYSWNe1kzF1L8lYZPWzCpD++xpTRg7j9guNd98nVc7FVnA2bd7vmYDVu28MNjzckLBfaisCjjqjoUDknhSKf5NT0QEoZjogjbgR+l58hKTqD2y84nsXXjWXqOcOYes5QFl83lp9/bXinXtMwJf9u/CRl0L6yws+M8TUJx8aXEioUIUOyP2Ry64JGyn3WgoA9Ue8Lpu8a7Mmi59WcFZti5OE2+WxImCwmteKDnSkVgUqKrigF8tWVZzeqd1PJU923G1eNG8pV44ZR3bcb5w7vxw/OOBqtE23BztZAtH6cTbykeXj/HlTEqeu6+nS+PXowHi1//5FmQ8iQnPubV3h05aaEiRqgq1eni1djyuhBMWq4aecel9V1LnnotRgDlO+GhG6KvRnja/jz8g+THnNkjy6U+3QlRVcUnayW+IQQJ8V/BRyJ1VE398V5RcFwxhe8evL8pFyZ9+bmGMm2W9M/tzqCIdPkmrOGcs1ZQ7n7uXX8Y1XhW4mETckDS95HJCgPNf7wrZOprepOZYWfa88axpZd7dHYVXbXsJbOao7sTlvQoKU9mHFZpEyXAeMVe1b5pNh2JDYCuPPZdUnFFWp5T1FIspWZryK2srnNa8B38zIiRafjlszZWewNxJ5fEyKm6R/E1hGMnwybWwPMb0heqknDausekpIJxx/Jv9duRxOC/SGDfNTODRkSjybwaJIyryc6NrvNiU1Le6jDakTDMDnvgVfo4tEJhBPH7ea5ZCtgsGNSznM60bDy1EKmjApWHl+1hYVXn5aTPF6hyIVsDVR8y1YT2CGl3J+n8SgKgFvx0kIRNCSPrtzENWcNBQ54AWOqe7N8+rgEjyDdWE1gf8RDm9/wMReP7M/kUUN4bs3H/P4/G2L29enCNWcpHWFT4vdozJp8UtRrssdte00aosNSeUtgJwkZsR5NF6+1tBjvuXS0H5WN2wvBVWdUM/vlDYQcakqvptEWNBgxsGeH7kuhyJVsDdRg4FUpZcxfUkTNd2qmDQsVxcUtcF5IHlzaxKWjBrGsaWdaL2BAr7KsqrE/vmorF588kD8tS4yxBA3JjV89jn2BML95sSmrJU1NCB5duZFjjiinR5mP+xevx6MJWgPphRM2uoCff204hoTbFzamTU42TcmzPzyd6r7dYr7PpTq6TfyyH8Csl2JLNqmYk6LYZBt/Xgp8zuX7HpFtioOA+MC5TxfRt/VCEAibPPzKhozEAJUVfq4+szqr89/93LqkntK9z69nwglVfGv0oKzO2R4yeK5xO7Ne2sCd/1rH/pCZ1Dh19enoLsoTQ1o1/rp18fDQlJF09aVOG/R6tIS+U5C/WnrxhYXtorRdfTp+T+blj1RfKUVnke2sJIivVWNRCbTlPhxFoZhY15/l08fxyOWjePaHpxf8+n/8z4akXWnjuXTUIFIU807g9Y27k24Lhk3Oe+Bl/v765sxPmAUeDcYdewRaEv8saEimPbmarl49bYPJkCFdjU5n1dKT9v/KA5/SkU9JvEIRT0ZLfEKIBZF/SuARIYTzVUkHhgOv5nlsik7GGTiPj0nUHtmNNzuxurgJCd7B/rCRlyUlnwbBFKuCIQMynYCzJWzCwnc+SbmPaZhc+qfXEZEqLn6P5hq/uuX8mqRGJ9+19Oy4lrXsaP1e0sW1co2FKRTpyDQGZWcTCmAX4HzNDQLLgIfyOC5FgXGb8H7097d4uuHjgo0hWdmtLbvaKfN6Ysohlft0Lqir4tE4T+iUo3rx9ubd5EXC10kETcCxRCelFRu7/4X16EIQDBtcfvrRnFvbL+V54pV5udCRuFY+YmEKRSoyMlBSyu8ACCE+Au6NVDRXHGLET3gzzq8tqIEKm7hObm4xF0NKrj/nWK4/59iEYqcL6rfy48frKVD92azRIEaT6PfojDqqkuXTx0XqFjbxyGub+MurHxWs/l1H4lqqr5Sis8m2H9RtyjgdPlRW+HngkrqCXnOhS86TXQ7JpwvKfXpMzKWyws83Rw3mpvE10eKrE+v6s/LGs3nwm3V899TBXDZqEJeMHFDQ+0hFvN10TupW3cL8VJHIho7EtVRfKUVnk9aDinTO/ZKUcpcQ4h1SLN5LKU/I5+AUxcde+ht37xJa9ne+S/Ln5R/y/TOOiZnk5tdvZeaitfg8GkFDcsv5NWm9ingJ+4zxNTxVv61gbT0yRQOuOsNSKW7Z1Y6MW5qUpqRxWws9ynydnizbkbiW6iul6EzSttsQQtwC3COl3CeEuJXUBuq2/A4vPardRuFo2r6Xvyz/iL+/vqnTUnzLPILH/ufUaHJoc2uAMXctcW0XkSp473bMjAk13P5M6moP2fR3yhcezcqzOq26kiXv7UzY7tPB7/HE5IoVqk9T/HVUfyhFphSk3YbT6Egpb83lYoqDm+q+3fj5fx3fqc0PpRAxMYx8Bu+HV/Xg1Z+4Nx60MaVVjTy+5XtnEo5UknAzTgBBA4KRKhPTnlzN3v3hhH5VyTzKXAxKfDmli08ewONvujc+VCg6g6xiUEKIJUKIni7fdxdCLMnbqBQly9CfLsr5HD5dw6NZ7d5tyjzCNYbRGcH7scOOYN7/nOJ6rMRS1fk9GuX+gvffTIsuBLctXJtRtfNccpTcqqrPeW1T3qqsKxSZkG2i7hmAz+X7LkDhsz0VBeXFtZ8QyoNjETRMwibRUj9+j+CPU0ayfPq4hDfyfAbv7caDlz28ksv+/DpTRg/C49JqxO/V+el5xzH1nGHRnlClwv6QgU9Pn+Cca9sOt35Q8aj+UIrOJtNEXWebjROEEJ85PuvAVwCVQn6Is6CzJOcSepT5skpKTbd05VZrzo5L2Ut/j6/awmNXnsKlD6+MKY3UFjC459/vETbNkkun0jRBe1yCc3sonOBR5pqjlEm9RiUpV3Q2mSbq2m02JPC8y/Z24Jp8DUpRmhzfv3vK1hcdJWBI3t3WQkt7KFotPB5njlamrSacxyRrfe716Nx70QimPbkaXRO0Rerr2VUurKVIDZ+uETRMDNOMya9KVvursxBSIoQAh7hJCMGutmCMwc41R8mt4nmp9IdSQo3Dh7QqPgAhxGCsv8UNwBeBHY7NQeBTKWXmZZ3ziFLxFY7m1gAn37G4U6/h0eD+i+tSBv2zVfVlclxza4Cl6z7llgWNMSWYuvk9zJp8Ej3KvAzoVcbypp3RSTtoGAQNSQZ/Qp1KF6+GaUr8Hj3GYC+o35rQYytbUUOpqfiy7YOlKB75UPFlZKBKGWWgCsvclRu56ak1Ge+vCUsV59HcK3O7HgM8NOVkzqpJLPXTsHk3lz28MqbsUTe/h0cuH5W2b1G6CTuVEQNilgu37GrnjQ+buePZdRndUyGJN7yHirfR0ZcTRXEoiMzc5aIeLC9qEHGCCSnlnFwGoyh9hlf1oNynJxgbj2aVl3MuKulC8KtvjIjGgtZsa2HmwrVIScpcJBP43pw3Ob26kr9dHqu2y2XpKl1SaWWFnxkTarjtmbV4dYFhyqi4Iv6tXQK/+FfpGSeIjTXls15fsVG1/w4/sjJQQojjgGewOusKrLLHHiAEBABloA5xBvQqw4jzun264Mavfp7TIq3clzXtpHeFn9HHVEYnDrv30Lm1/Vi67lNunr+GfaHUQfhXmpp55NUP+bQ1yNihvRl5VGXK9vCZkGrCnl+/lZkL1+LVBKGwyS3n1zKmujen/vJFAmEZnRinzlsNyIIn9GZKyDQp9+k0bN59SHhONqr23+FHVkt8QojngN3A94BPgDqsZoW/B34mpXwh/0NMjVriKzzOpbL9YQMpJWVeT8YxAbelmkxwelT5WLpyngNwXT76zqlDElrHd/XpIGFfqChhVwBXL7arT8eU8pBOqM1HXE1RGAoegxJCNGPV5VsjhGgBviilfE8I8SXgt8WoxacMVHFobg3QuK2FK+asimldHh8TSGZInBNNIGwk7YAbz7z/OSVaFDYX7GC7hmB/2OC4fhV8uKONdse9lPt0QoZMaDnv0UDXRNqW7Z1JvHrQ7xHcd1EdANc/0RCzhHqoxaQOhXs4HChGDEoA+yL/3gH0B94DtgDZ9eVWHNRUVvjpUebDp+sEwgcEC86YQCrFVXw8aHnTTn74WH3a6778/s6cDZQzidVm7cetCfuFDNOSdMdhmnDZqEH8dcXGnMaRCxJLTNLFq2NIk298YSA3zGtAQyTE9+zfiVss7WD0Pg6luJoiNdlWklgDjIj8+3VgesR7ug1oyufAFKVPqphAJpUM7LhUZYWfiXX9WXzd2LSt3ccO7Z10W3NrgIbNu9NWS9iyqx0NlxISEeyySzecc6yrmMME/v5G57SMzwYTCIQNTAlzI2WI3JYd7ZhULpUlFIpikK2B+jlE/7JnYCn5lgLnANemO1gI8YgQ4mMhxB4hxHohxOWObV2FEL8TQuwUQrQIIV7OcmyKApOqDJFbqZx0pXHaggZl3uRO/enVlUm9p2zqzg3oVZawbOdkYl1/lk8fx6ijK0lW6ahU2nYYEkKGu2Cjq6N3VlvQyPr3ocj8pUfROWS1xCel/Lfj3x8AnxdCfA7YJTMLZv0C+J6UMhBRBL4khHhbSvkmMDsyns8Dn2EJMBQlTjLpdraKq+bWAC3toQTD4dMF/33qkGi33GTH2t6BrbSb9uRqxlT3TlqV4uozj+HXL7o7/RedPIDKCj/PrfmETFK3vJogZFoFZkvFcPk9gj9cdhK1VT2isSelgMsOlRRcfDJpWLggkxMJIZBSTky1j5Sy0fkx8nOMEKINmAgMkFLuiWx/M5PrKoqPW0wgGzm4cyIwTBOvLugSVxUhFdnkx9gB9m+NHsKKDc2s/HBXzHbbS2tuDXDbM42kw+/ReGjKSKp6dKEtaLBma0tMK4wvH9eHZ975JO158kWZR0MKuPvCExg7rE/0+1zl+Ycb2b70KDqHTDyo5nxeUAjxO+DbQBnwNvAs8F/ARuA2IcS3gI+BW6WUTyY5x5XAlQCDBg3K5/AUeSSTbqtuE4HfA7Mmnxh9+09Hpt6a2xvx1HOO5bE3NiORfPMLg6Je2pZd7RGBROLCgEcXlDkM6NhhR0S3jRjYk3OH94u558U/ezZGHdiZGJKkHYdV99vMUUnBpUEmDQu/k88LSin/VwhxDTAaq31HABgADAeeBKoi2xYJIdZKKd91OcdsrCVBRo4cWaLpkgpIr7hymwh8up6yurnbNdJ5B8neiJdPH8e9F9clnHNArzJCSZbrHrt8FF6PnnSSj7/nd+/4Kn9c+j6PvbmFmn7d6N2tC//XSQrAoGEyc+Fazq21ykTFGyOlgMsMlRRcGmRd6igfRArLLhNCXAb8AKsaegi4Q0oZBv4jhLDFFwkGSnHo0NGJID4Xxq29hrOSQkfeiHVdYMapDy4eOaBDMvf/OXMo/3PmUJpbA5z6yxezPj4bvJrG3JWb+N1LTSp+0kHUkmhpUBQDFXf9YwC3OJfyjA4DOjIRJAte296B2/Yx1b0TDGHQSG4It+xqt+JgxoEcr64+jcmjBud0v1t2tSfkjgHogryVTgoaJrOWvh9XnqmBnl29McumbgmvHU2CLbWq5/lALYkWn4IZKCFEH2AcsBDLYzob+Gbk52VgE/BTIcQvgFHAmcC0Qo1PUTyymQjcluqmzmuIBq9TLeXdfeEJXP9EA6GIJTBMk+VNO109CzfPzpTkvMTjdl5Lyi4wOmihrMoWVs+qkGly1RnVzH55Q4wRDIQl33/kLUwpmTGhhubWILOWvo9PPxBLk9Ah1Vr8C4Fb36iD1XtTS6LFpWDtNoQQRwDzsBJ9NSxRxANSyoci22uBh4ETIttuklI+le68qtTR4YVbuw2A6788jGvOGkrD5t1c+tBrMXXquno1/n7laAb0KosWfrVJ1a6hI3Xf4uv7pSvzZJ93Y/M+7nthfUbPwK8LpBD49VgPMVVdwXTYRtJZcqqjfbbc+Mrn+3CnWiI7rChKu42OIqXcAXwpxfZGLHGEQhGDc9K3kmwTk5MeXNrEpaMGsWZrS0IR1X0hkz8v28B3Tzs6ZWmmeLJd4nF6Eu2hMEK4y+Xdzvv0W5lXphCaYNHVp9EWNBIEEDb2sqmGyKiorfXIYl9WM1GtucX23Pj3u5/y7zsW88AlyZtRKhTxFDsGpVAkpbk1wNyVm5i1tCm6fHX3hSdw9ZlDE7wNn67RuK2FW+a7N1Oc3/AxQyrLUwoy3OImmS7xuC0tgozGsOJzaJznPeu+pXywY5/baWPwezREJMepum+3lPvaRrBx255IQd/sE4iDhpF2SdNtyTIVP3ys/pDLJToU4m2lSraljhSKgjC/fiun/vJF7n9hPYFwbP2484b3wx9XtM+aJAVmihXrWS81MWNCjWtppmxKJbnhVtrJSbKyQj9fuDYj41TmFfz8a8NZPn1cxh5IZYWfscOO4J5JVjmqcn+Suk1JuPrMoWkn3PhyVz5doCcvcwhA47Y9qXc4iMj1vxtFapQHpSg5bG/ErZ2FN9I6/p5Jicq/zZ/tS7nQpAvBwF5dWT59XILiLNeqAek8CTfpfHNrgIeXfZjR+SWCuoE9WfFBMztbA5xW3Zte5T4at7UAgtqq7knHOrGuPzVHdqd+827WbG3JqAq736MxYmBPmlsDaZ+Bc8my3Kdz3gOvpBF8HBoCXVVtovNRBkpRcmzZ1Y5Hc38Nt6XhA3qVce+kEWxsbuVz5X40AbcvXJvyvAFDcsWcVdwzKVbskI+qAfFyebcYVHzi8GOvb8poqvYIqO5dzpd/9XLS/XUBv/qGe3zHGRsLGmZSSbsuoKvPw/6wgWGaXDX3rYzFIc4ly1sn1nLTU+5LrbomqK3qkfJcBwuq2kTnowyUouSwhBDuU/HVZ1azrGkn1z9eT0fqsgbCJlPnraZnV1/U68hX1QC3ZGG32MT8+q1ZjT8sYc3He1PuY0i47h+J8R23t3yvLsA8UAFd1+D2icM5d3i/A00oDaJKyUy9AjsWc25tP9oCYe58dl3CPrdfUHvITN6q2kTnowyUouSorPBzy/k1CW/hfo/gvOH9GP/bVzpknGwCYZPv/+1NTGTUO8hX1YB4UYVbsdpp8xpyGn8yDAkPv7KB6ed9Pvqd21t+F4/OrMknYvfldSbvpmtCmQy35Oiff204tyxYg4bVu+q2icNzTnQuJVS1ic5HGShFSTJ51GCQcNszjXh1DUPKaF8jXWhABn0wUmBLr23voFBVAw40S+ycOMwf/7OBC08aEFX5JXvLT1aItyNeQark6PjCuYcaqtpE56JUfIqSZfIpg1nx07N49IpTouq1Ab3KCGcha3biFtVyquucHX47izVbW2h3cZ+8umDxdWP56VeGUdWj49c3ga8+sCyqJkvVVNKNbPcHdwWjhqBx256CPNNik+weVbPD3ClYJYnOQlWSOPz47YvvZ1x1IR0+j8az15yWNq/IjWzzX5JVXYgXODS3Bhh15+KclgG9uuC1n54FEFXXxSf2phtrpveW7L78Hi1BkHK4oJod5qeShPKgFAcdl44ahN+TJtkmU0yTCQ8uyzp/pSP5L0nbq4vYe6ms8HP/xXV4c/jrDBmSh1/ZEB3jhAeXsbG5LSqrf3n9Dh5++QNueuodHlu5MeEtP5Xn09waYGHDNv66/EOatu+Nel3xv5NA2Mpby9aDONg9D+eSpzN/72C9n2KiYlCKg47KCj/3TBrBtMgkkAtBEzCtCaTmyO4ZeRkdzX8p9+mu4zVMydR5scdPrOtPz65eLv+/VUkVjel46JUNhE2iY7xh3mo+adnP3f9el+Cd3fj0Gn6dRKbuZH79Vn78eAOGIyP64pH9uXtSHT27evn+I2+xz1FqKlvZ9aHgeSj5ef5QBkpxUGIHp5eu+5SfPfUO+3PsVSFNyVd/uyymAGuyibGjE1B8jUAnhmkmHF9b1QNN63gfDl3TYuJ1wbDJnf9KlH6DVan9hidijWRza4DGbXvY0x6ie5mXqh5dmDZvdYxxAnh81Vaqj+jGuOP6EI7bFjQMWtqDGSX8HiqJr0p+nj+UgVIctFRW+DnzuD6QwyRuEzAkIAmG00+MHZ2AUm0Pm5aAYsTAntHvnDJmXRMEwybH9q3g3Y9b0TSQEsyIQciPal1GjaRbrpYuQAj3pdW7nlvHfS+8h4j8Grp4NcKGiSnh+4+8hWHKtPGoQ8XzUPLz/KEMlOKgJn4yCITDpHBUkuL3iJjSSqkmxo5OQJUVfs4/vh/PvPOJ6/aZi9Zy7vB+MecZU92b2d86GWc5I7eWHn9atoEFDR9Hj5syehAjB3+OG+atjhrd9AgG9CpLmqtl2XD3FwFDguF4foZh1UYMGZJQpPr89U80pPSG3Ax/th5Yqci9lfw8PygVn+KQwDk53fXcuzy+KreinZn2QurIBHTcTYvY72JEu/k9PHL5qKgXlW08pmn7Xuo376ZuYM+oKnHVh81M+uNracekCaIxqJfX7+CK/1tFwEg0bJl2/u3i0djvYhjnfPcLjB3WJ+lxzl5Zdrkon64RMkxuOb+Wc4f3Y8UHzWxsbmNwZVdGH9M7aRflUo5dlZIx7SzyoeJTBkpxSPLrF97j1y82ZX1cuU+PJgV35gT3q3+/y2+Wboj5zmkU3aTbmRjNeBo27+Ybs1fEnMfv0fjpeccRNkw+bN7H8VXd+XJtPwDmrtzEg0veTyrM8OlWvCre9sQbLq8GbvqVOd/9ImOHHZFyzHbsK5M2IQK44+vDmblwbcKzWujSM8t5jWIZiGIZ00Lf80HVsFChKCRnHteXh175MKUwwY2pXzmW80dUdfof8HVf+TzH9O2edJkwk3iMm8cUj1vcSwgS7nF+/VamzVud1iDce1EdAFPnrUYTAsM0uWViLd38nph7mTG+hlsWrIkxZB4Naqu6p302lRV+epR58WiCdMJsCdz01BrKfYmtRL76wCv4XRpGFtPbKpYQxP796pogbJhcM24ol44aVPLemzJQikOSAb3KMDqwOnD0ERV5+aPN5G01VZxiQK8y9odjjev+8IEGgjc//Q5zXtsU3TZl9CBuv+D4hGtkEi870N4kfayq5sjuVPft5jru+O+6dfEwdV4DutAwpMk9k0Zk177EZYkxGfEvIrY3FYxrGAkUVSlYDCFIc2uAG55oIORwce97YT0PLm0q+URqZaAUhyTOiTlsmBlXZUj1hp/pEkk2b+ipOvbGL7/bn5u2740xTgBzVmxiyilDXD0pZz8oN28r07btAAsatvHfpw5xHXf8d7kIBayCwbXc9LR72w43/B5hFbo1TISUEWWmhbOkVTGVgsWQoDdua4kxTjZ2InUpy/iVgVIcshxoe97C1l3tfNYWZMUHO1n2wWeu+5/Yv1vSP9RMjU4uSzhOA7hlVztlXk+05QVAmdfDll3tvL/dvfVG/ebdrgYq3djLfbqrIMKNB5Y08Yf/bOCWiTVJK5PHG/KOTn6TTxlste1IkrvlxK8LHpoykh5lPsp9OhMeXBYTFHMagWLmKBVHgp686kqpy/iVgVIc0ixr2hkzOffv2SXpvt85/ZiE75pbA6z4YCc3PN5AyJRpjU5Hl3DijciM8TVJJ1K3eAtAnSOHyjn+VAbTvq6IeGdeXbi+bTsJGqbVCkWSUK083/GdC08ewF3PrUurHBSRRoj2M05lBIqdo1RoCXptVXc8WqKwBUo/gVgZKMUhi9vk/MGOfUn3jy83NPs/H/CLf61zbYyRzOjkq13FzEVrmTGhhpkL18YYLXtSmzJ6EHNWxMag3LynVAYTDsRjomPNIuH5pqfXcNszjXg0K8Z08/m1UTVdpt5jc2uA5xs/oXFbC7VVPTintl9MrldLe4iuvlhP0qtBty4ePtsXxq8LhCYSjEwqI1AKOUq5eJYdudb9F9cxdV4DpgkhU9IlUuix1BOIlYFSHLJkE1txHlNZ4WfavAYeX7Ul6X5Bw3A1Oh1ZwklmRIZX9WD59HFs2dXOmq0tzFy0NuacU04ZkpGKrz0UjvmuPRSOLiNKM7c0k6AhCUYScW9+eg26FrucJE2ZYMht47Nmaws/e3qN4wVgMz99ag01R1awfnurpcAzJEacwdd1jRd+fAbg3rHYJpURKKSB6GyyFeRkW9m+mCgDpThkcfNmMjmmafvelMYJ4Ly4ig9O3Ko/ZDtO2+uyj7VzmeIbAk4aOTDpea18opaE7+1yRaGwESMkyBVDghF3voAhY5Yk7SVAjyZoDbinAKz9uBWAsEOZJ4Ayn4YpY9/6bW+rYfPuhAn3cEiGzZcgp1RRBkpxyBLvzewLhFP24f3GFwZQWeFn6bpPMzi7iC5Prdr4Gbv3BXl/eys7WwPsCx2YpKu6+5lYV0W/HmWcVt2bXuW+hEnTOU5Mk4ABZww7ghUf7AQEO1v344nzTNLFteyJSxMiIfYQNiTjH3iFT/fmv/1DfK/gLl6NtqARTb7NJNfKDQnsC5pcMOLImAk42QSdbuLuSC+vUjN2h0px3VQoA6U4pImPN0x44GU+3hN03ffxVVu49qxhrmKDePbsC3HyHYvT7rdtT4A/vPxh9LMANE2gCbjvohHRSXNiXX/uf+E9Pmq2YkPPNW7nucbtSc8bNExa2kM8/dZmXlq/k9qq7vzXSQMAWPHBTqY+sZpgEmWeBD7Z0zm9idz8sTVbW/jG7BVoiA4ZJyfzGz5mSOV7XHfOsdGagYFwrHil5sjuGQlDMhVylGoZpXzkVJWi4XWiDJTikMe5tLHixi/z9FubufGfq9kXG5qJ/nGPGNgzQYQQz5L1Ozo0FonV/8kAfvhYfXTS/NlT70SNUyaEDJMpf349+vnp+m38/Nl16JpIaIdRTH589jBmLlqbc98uJ79Z0kSf7l1obgvGFPgF63dYv3l3RsKQTLyOUvZScs2pKlXD60R11FUcdnztpIG88pOzo0omG+cf9+0XHM/i68byv2cczWnHfA49Tw1845n2RAN3/etdHlmZ3Bi6kcwGlZJxKvfrfK7cl7MQw41bn2nkwSXvJ3y/P2wwpLJr0onb9jqcOI1XPNnuX0jspeEuXo1ufg9dvFrGqryDpeuv8qAUhyWZqO2q+3Zj2rmfjxZuNfLoBdi8+N4OXnyvY95YIdAF/OPKU1i4+mP+b8VGNEgZx3NimJIhlV3zKsSwsUJy8REvK7526cOv8bUT+/P029vw6lq0+K/9u83G6yj15oMdlcwfLL23lIFSHLZk+sftZsxOHtiL5RuaCzziwqNr8P6nrVx2ymDGfb4PtjLxucZPuG3BWnQNDBMmndyfIZXl3L94fYzB93p0uni1vC7xAZGlvUTDJ4GgYXX5LffphEzJLefXMLGufzTeMmN8TYJkP93v3llTMB+5Q/mM/XREnVfqhtdGGSjFYU2mf9xuxmzkzOfZ2RYqwCiLR9CAnz4VWw/v2D7lfPX4I7n/4hF0L/PEVHC48OQBMc+omEtGdgHZmQvXgiTGKM2YUMPwqh4x44xvAmn/+6PmfVafRg2Qgr37w7y8fgcgY+4dMjM8pRD7SbeCUCriCdUPSqHIgRlPvcMjKzehCysu5NehvQMdfQ9muvuhNWC1nR/au4xrv3ws3ct8VPXowhsffcbslz/gw+Z2lwW5wlDu1wmFzZgeV3ZvLbB6YM1a2oSuCYJhE8OU+HVByJRoWurST15dRNWYmRiefPX5yhduhihfBlQ1LEQZKEXxif8jX/VhM0/Xb8OrC04e3IvRx/RmV1uQZU072L0vxM7WAMOremBE3uoxTdcOu4r84NEEfo8W05Kjm9/DFWOPZtbS9xOUgNni92gsuuY0Jjy4LK3hadi8m8seXhlTuim+k3IxyacBVQ0LFYoSIH6ZcORRlYw8qjJhH7dyRHax1SvnvMH2ve75WYrckFISjlMSBsJGXoyTdS6Tvyz/KCPRQanHfkpNPFFQmbkQ4hEhxMdCiD1CiPVCiMtd9rlZCCGFEGcXcmwKRTGorPAzYmBPnr12bLGHcsjS1efh6jOr8ThmO0OSV/n7E29uSkiMdjM8uUjDC0GpGdBC50H9AhgipewOTATuEEKcbG8UQhwDXAR8XOBxKRRFpbLCzwOX1BV7GIckIdPkvOH9ojUIwZLABzMUFpb7dXy6SCiE68TvsYxgJoZnYl1/lk8fxyOXj2L59HFFTY616xjaYpZSM6AFXeKTUjY6P0Z+jgHejHw3C5gO/K6Q41IoSgG78+3Zv3rZdftRlWVs2bWfUAkl4x4MfOfUIaz7ZG9WrURsbjzvOEYdXcmAXmUsb9rJ9XGt021CpsmlowZx6ahBGanfCl24NRsxRCm0I7EpuEhCCPE74NtAGfA2MFZK2SqEuAi4TEp5gRDiI+ByKaVrsTMhxJXAlQCDBg06eePGjQUZu0JRCBbUb+WGJ+oJG5YyrvqIrvzyv05g5FGVLKjfyrQnV6Nrgv1BAynJopnI4Yk30qwvm5nOo8FtFwxP6BrctH0vy5p28lFzG39/fRM+Xc9K6VYM+babIRpT3bvT1YQHrYpPCKEDo4EzgLuALsBbwJellB+lM1BOlIpPcSiSaiKzt9mtzeOTYL06CAQ3fOVYtu1q568r1AtcpnTxaJjALefXcG5t6m7BM8bXMLx/j4yNTWfkP6UzeMlUebO/dTJXzX27U9WEB62KT0ppAMuEEJcBPwAGA3+TUn5UjPEoFKVGps327GRLXQhChskN5xwbXZKy9xnarxs3P70mbdt0BeyPVFu/dUEjty1oxKNrGKbk5vNrEroFz1y0NmOPozOKzmZi8JKp8kCUlBgiGcWWmXuwYlBfAgYIIf438v0RwONCiLuklHcVbXQKRYmTSbxg8qjBnFvbj8Zte/j90iZWfPhZEUZ6cGHHmZzdgrt49Zh9spFf51u+nanBS6bKq63qnnXn52JQMAMlhOgDjAMWAu3A2cA3Iz+3A17H7m8APwb+VajxKRQHK5kE3Csr/IwddgRjhx3Br194j1+/2FSg0R0aGJKYRF/IzuPIt3w7U4OXqqRRKYkhklFID0piLef9AUvevhH4kZRyQfyOQggD2CWlbC3g+BSKw4L4iVaRHX5dIDSRlceRSfX8bMjG4MUbol1tQeat2kzdwJ5U9+1WkobJRpU6UigOM1Z92MykP75W7GEctGgCnv/RWNfKIOnIp4rPVnRmI7qYNq+Bx1dtiX6eMnoQt19wfE7jSMZBK5JQKBTFY+RRlZw0qAdvbWop9lA6Da8GndC+C7CKAm9rae+Qgco2/ymVQct2iW72fz6IMU4Ac1ZsYsopQzp0L4VAddRVKA5D/vm/pzHu2COKPYxOYXhVN6TopBbIEfa0h2IqMNjEV2bIhfn1Wxlz1xIue3glY+5awoL6rQn72KWy0hmnpu17+eW/1rlu+3fjJzmPtbNQHpRCcZjy5+98kdn/+YC7/r0OaSYm/B7bt5zzhh/Jb5d+UFKt5NOx7uO95KEGbFI0Adc/0ZCQpJvPPKd8ytLn129l6rzVB2VCtzJQCsVhiL10dOHJA6JNBst9Oi+99ynvbN3DxBFHclZNPwC+NXoIW3a188SqzTyyclORR56eXIyTrom0xlhgdfQNhK0k16nzVlNzZPe85jnlS5betH0vU+etJhhObp5GHfW5rMdXKJSBUigOM1K96bvFIuy4yYiBPfl8VXdmPL2Gg8ihcsWngSkE4bjs5S5ejannDKN3RRd2tu7n7ufeY58jmFXm0QhLieE4LhA2ufff76HHLSvqQrB03aeceVyforRkn1+/lalPNMQ0aozHqwu8Hj3p9mKjYlAKxWGEc+lobyDM/pDJtCdX09wayCh+MnnUYN646WzmfPeLfHv04KT7ZYpPt5oJFhpN13js8lH44q7dFjC459/ruWFeA16PnrAsZkjTtVjsc2u3J8j324IGM+Y3cuov3eNHqci1qrj9e05lnMDyGEuteoQT5UEpFIcRyZaO5q7cxO9easoofuJM+r3mrKHR5cFf/msdi9d9mvFYKsu9tAbCBXlL1oVACEmZ1xO9v5FHVXLvpBOixXfbApaBsQ3NzIVrmTG+hpmL1kafy7hj+/DsmtSiAqeCsD1knev6JxqyXu7LJZHW7fcMVndhiH0OpZwHpQyUQnEY4bZ0FDQMZi1tIhDOPn7ilE0//O0vMPs/H/DLf63LKCC/qy0U2S9/64V+j+Artf1Y0BDbUs6jw6JrxtIWNGIme9sILF33KTc9/U5Ch93h/XuwfPq4qBEe/9tlacdgIhLuKWRIGre1MHZYn+h3meREdbQth9vv2acLnv3h6fQq95V09QgnaolPoTiMcFs6uvrMofj02KnADshny5VfOoY3fnY21395GKmE3l29gnJ//t+PvzvmKL532tFU+GPjKj5dpy1ouEqyKyv81A3smWCc9odMyn16NP7WFjQSnpMbyUUWIrqMOve1jYy5awmTH36N0b9cwtyV+a047/Z7vveiEdHKEZlI00sB5UEpFIcZ8UtHALNeiq3Nl0uduMoKP9ecNTTavG/lhmbudOTgTDqpPz/96ucZc9eSjt9EEv68/CMuPGkA4TgjETAsY5MMt2U7vy5i4kpuXkmmeDTY/Nk+rvzbKnQhEuJVNz21BiRMPiX3uJ7NwVBrLx2q1JFCoehQ2ZxscFvOWlC/lR8+Vp+3a8CBnkYbm9uY9uRqwPKEvJpA0+DmCbUJPZyaWwOc+sslBOKk2H6P4NWfnBUzsS+I5BTF75sKrw63ThwebdeRDJ8uWPHTsw5KQ+KGKnWkUCjyQme/bbvFUibW9efax+rzGIGyRAmhsMGY6t7cO+kEfvj3egBCptV6+Kan11Dm1TAl3DPJMsJbdrXj07UEozPppIEJ559Y15+eXX18/29vsi8U6wV9YXBPVm9tiVkq9Hk0nr3mNNqCBnqa4hZePfs8p2J06C0kykApFAqg4wH5XBjRv4L6rflrWhA2JZP++BoCywNy81faI16MraxLtnQ3v2ErT769JcGbrK3qjhlnVn264A/fGsnypp0Jnmh1325Mm9dAWzC11xVKswyZML5O6NBbaiiRhEKhKBpPX/OlTjmvBPanKSlhK+ucggKngWgNGDF5YjbJBAh2j6Xl08fxyOWjWD59HBPr+tO0fW9CkVY3NE0w4cFlGeVMpcpnO5RQHpRCoSgqc777Rab8+fUiXd1ad3PKzW99ppHWwIHlO7cSQ6mWROM90frNuzMaiR2fykTin+8OvaWK8qAUCkWRKY5Qy6NZy3U2lRV+zjyuT4ICMJmiMVO5dt3AnlmNKxOJf7479JYqykApFIqiUlvVA13r3PYY8egC7r+4zjUn6u4LT8Dv0ejq0/F7sisx5EZ1326MH94v4/3bAmFa2kMpl+tyLYV0sKCW+BQKRVGprPBz+wW1Vi5QgfDoGmOqe7tuk/b/ysSKEB3lui8PY1GaEkk2JjDlz69HjU4y4UMuysuDRf2nDJRCoSg6x/apKOj1fC6S7ubWAI3bWpg2ryEiFbfiUMliQplM8vY+b3zYnPUYbeFDqnhUpspL+95AsPmzfTH1BUtZ/acMlEKhKDovv7+zoNcLGrHxGluyrQmRUPLITXwQL/GeMaGG4VWxCcDOffYGwh0aZz6ED/Prt3LDEw0JVdjz0beqs1EGSqFQFJ2xQ3vzwJKm9DvmCcM0Wd60kzHVvWnctodpKapDBMJGjPzcrdvtTU+todynY0jJ3ReewJjq3gn7dIRchQ/NrQGmzVvt2iLEppTVf8pAKRSKojPyqEqqevjZ1lKYPJ6waSXqagJ0kVhFAg60zbDzk+ylsGStLOz6etOeXM3sb4103ScbfHkQaGzZ1Z5WgFLK6j+l4lMoFCXBA5ec2Gnn7uLSFDFkSAJhmVCyCLCaKEY65O4PmTGJsOmKxno1DZAdLiwLlgT+2WtOyzk2NKBXWdLq6uV+veTVf8pAKRSKkmDkUZWcclSvvJ/3xq8ex+wpIzPq3NvVp0dakFTTJa4VunMpLFp5wp9YmihkmtRW9YiRgfs9Am+6YnwObps4nOq+3TLePxmVFX7umXRCzLU9Gvz8a8N59PJTotUuShVVzVyhUJQUv3r+PX6Tp3hUuV/n0ctPYcTAnjEV24OGiWGaOFf2/B7BQ1NGUlvVA4Axdy2JqT7exauxfPq4mCroW3a1s2ZrS1JVnFPpt7xpJ1OjCsFEfLoAIbjl/Bomj8pf2w17HLaKr7aqe0E8pnxUM1cGSqFQlBzNrQGWrvuUG+atzviYrj6dfXF9lpIZFdtgpGoxkk0LkkzzippbAzy6chO/Xvw+hmPuvWDEkXz3tKNLPi8pG5SBQhkoheJQpbk1wBfvWExihCiRn39tOMP790jpzSS7RirD0lkJrc2tAVZ80MzO1gCnVffOy3JeqaEMFMpAKRSHMpk0NXzzZ2cnJNweDFUSDnVUw0KFQnFIY5fz+eN/PuCRFR+yL5LvqgGXfnEAd/zXiIRjitHXStE5KA9KoVAoFHknHx6UkpkrFAqFoiRRBkqhUCgUJYkyUAqFQqEoSZSBUigUCkVJogyUQqFQKEoSZaAUCoVCUZIc9DJzIcQOYGOBLtcbKGxntdJDPQML9RzUMwD1DCD5MxgspTwilxMf9AaqkAghVuWq6z/YUc/AQj0H9QxAPQPo3GeglvgUCoVCUZIoA6VQKBSKkkQZqOyYXewBlADqGVio56CeAahnAJ34DFQMSqFQKBQlifKgFAqFQlGSKAOlUCgUipJEGSiFQqFQlCTKQLkghLhaCLFKCBEQQvw1btspQogXhBCfCSF2CCGeEEIc6XIOnxDiXSHEloINPI/k8gyEEFOFEGuEEHuFEB8KIaYW/AbyQI7PQAgh7hJCNEd+7hJCiILfRI6keQY+IcQ8IcRHQggphDgjbrtfCPEHIcT2yHN6RgiRvP96CZPLc4jsc5IQ4mUhRGvkeVxboKHnjVyfgWO/jOdFZaDc2QbcAfzZZVsvLNXKEGAwsBf4i8t+U4EdnTS+QpDLMxDAlMh+5wJXCyEu6czBdhK5PIMrga8BI4ATgPOB/+m8oXYaqZ4BwDLgMuATl23XAqOx7r8K2AX8thPGWAg6/ByEEL2B54A/ApVANfB85wyzU8nlvwWb7OZFKaX6SfIT+WX8Nc0+JwF74747CngXOA/YUuz7KMYziNv+APDbYt9LIZ8B8CpwpePz94DXin0vnfUMgC3AGXHf/R642/F5PPBese+lCM/hTuBvxR57MZ9B5Pus50XlQeXOWKAx7rvfAjcC7YUfTlFwewaAtdQFnJ5s+yFE/DOoBRocnxsi3x1O/AkYI4SoEkJ0BSYD/yrymIrBKcBnQohXhRCfRpY6BxV7UEUg63lRGagcEEKcANyM5bba330d0KWUTxVtYAXE7RnEcSvWf2duy6CHBEmeQQXQ4vjcAlQcjHGoHHgf2AxsBfYAnwduL+qIisMA4L+xljwHAR8Cfy/qiApMR+fFw85ACSFeigTx3H6WZXGeaqy3wWullK9EvisH7gZ+2Dmjzw+d+Qzitl+NFYsaL6UM5O8OcqcAz6AV6O743B1olZG1jlIgX88gBbMAP1bcpRz4JyXoQRXgObQDT0kp35BS7gduA04VQvTIw7nzQmc+g1zmRU8uFz4YkVKekes5hBCDgcXATCnl3xybhmIFzV+JvCj7gB5CiE+AU6SUH+V67XzQyc/A3v5d4CfAWCllySkZC/AMGrEEEq9HPo+gxJY58/EM0lAH3CSl/AxACPFb4HYhRG8pZcm0qCjAc1gNOF9MSuYlxaaTn0GH58XDzoPKBCGERwjRBdABXQjRRQjhiWzrDywBHpRS/iHu0DXAQKw/zDrgcmB75N+bCzL4PJHDM0AIMRkrMPxlKeWGQo47n+TyDIA5wI+FEP2FEFXA9cBfCzT0vJHqGUS2+yPbAXyR7fYy5hvAFCFEDyGEF/hfYFspGadMyfE5/AX4uhCiLvIcZgDLpJQtHETk8Aw6Pi8WWxFSij9YcRMZ93NrZNstkc+tzp8k5zmDg1TFl8szwFpjD8Vt/0Ox76nAz0BgLWt8Fvm5m0jty4PpJ9UziGz/yGX7kMi2SmAu8CmwG0uG/MVi31Ohn0Nk+w+wYnG7gGeAgcW+p0I/A8d+Gc+LqlisQqFQKEoStcSnUCgUipJEGSiFQqFQlCTKQCkUCoWiJFEGSqFQKBQliTJQCoVCoShJlIFSKBQKRUmiDJRC4UAI8VchxMICX/PbQojWTjx/qxDi2511foWis1AGSqEoPv8AjrY/CCFuFUKsKeJ4FIqS4LCrxadQlBpSynYOn9YsCkXGKA9KoUhCpLbYr4XVonu/EOI1IcRpju1nRKo9nyWEWCmE2CesltgnxZ3nu0KITZHtzwgh/lcIIR3bo0t8kaW4W4BaRzXpb0e2SSHEpLhzfySEuMHxuTpSmXq/EOI9IcQEl/vqL4R4TAixK/KzSAgxND9PTaHIH8pAKRTJuRv4BvBd4ETgHeA5IcSRcfv9Aqty+0lAMzDXLhQqhBgNPIzVeqIOWIDVbiEZ/wDuA94Djoz8/COTwQohNOAprL/r0ZFx34rV8sLepyuwFNgPfCmy38fA4sg2haJkUEt8CoULkR42PwAul1Iuinz3fWAccBXwM8fuM6SUSyP73I5VFLU/VuvrHwLPSynviuy7XgjxBeAKt+tKKdsj3lRYSvlJlsM+G6gBjpJSboqM50eAs0/VJViFbL8jI4U4hRD/g1XQdQLweJbXVCg6DeVBKRTuHAN4geX2F1JKA1iBZQScrHb8e1vk//tE/v84DvSEslmZv2HG8Hlgq22cHNcyHZ9PBo4C9kbUfa1Y3X57Yd2zQlEyKA9Kocie+BYAIZdtnfHyJ7G8HyfeLM+hAfVYnlQ8n3VgTApFp6E8KIXCnQ+AIDDG/kIIoWPFbNZmcZ51wBfivvtimmOCWE3h4tmBFZOyx9PX+Rl4F+gvhBgYdy3n3/lbQDWwU0rZFPejDJSipFAGSqFwQUrZBvweuEsI8VUhxOcjn/sCv8viVA8A5wghpgohhgohvgd8Pc0xHwGDhRAnCSF6CyFskcMS4CohxEghxIlYHXr3O45bjGUQ50S6t44GfgWEHfvMxepmOl8I8SUhxFFCiLFCiPuUkk9RaigDpVAkZzqWgu4vWMtiJwDnSik/zvQEUsoVWIKIH2LFqr4G3EWsYYnnSeBZ4EUsr+mbke+vBzYALwHzsNSBnzquZWIZPw0r9jQHuAMIOPbZB4yNnOcJLIP2f1gxqF2Z3pdCUQhUR12FosAIIX4FnC2lPL7YY1EoShklklAoOhkhxFTgBaAVSwr+feDGog5KoTgIUB6UQtHJCCH+AZwB9AA+BP4I/EaqPz6FIiXKQCkUCoWiJFEiCYVCoVCUJMpAKRQKhaIkUQZKoVAoFCWJMlAKhUKhKEmUgVIoFApFSfL/oLPinUMn3t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39443"/>
            <a:ext cx="1536690" cy="29398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500" dirty="0" smtClean="0"/>
              <a:t>성능 측정 지표 설정</a:t>
            </a:r>
            <a:endParaRPr lang="en-US" altLang="ko-KR" sz="15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376362"/>
            <a:ext cx="8048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292</Words>
  <Application>Microsoft Office PowerPoint</Application>
  <PresentationFormat>와이드스크린</PresentationFormat>
  <Paragraphs>116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Arial</vt:lpstr>
      <vt:lpstr>나눔스퀘어 ExtraBold</vt:lpstr>
      <vt:lpstr>나눔스퀘어 Bold</vt:lpstr>
      <vt:lpstr>Noto Sans KR Regular</vt:lpstr>
      <vt:lpstr>Noto Sans KR Bold</vt:lpstr>
      <vt:lpstr>맑은 고딕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129</cp:revision>
  <dcterms:created xsi:type="dcterms:W3CDTF">2021-02-04T01:39:12Z</dcterms:created>
  <dcterms:modified xsi:type="dcterms:W3CDTF">2022-01-28T04:51:43Z</dcterms:modified>
</cp:coreProperties>
</file>